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9" r:id="rId10"/>
    <p:sldId id="273" r:id="rId11"/>
    <p:sldId id="274" r:id="rId12"/>
    <p:sldId id="264" r:id="rId13"/>
    <p:sldId id="291" r:id="rId14"/>
    <p:sldId id="282" r:id="rId15"/>
    <p:sldId id="281" r:id="rId16"/>
    <p:sldId id="284" r:id="rId17"/>
    <p:sldId id="283" r:id="rId18"/>
    <p:sldId id="287" r:id="rId19"/>
    <p:sldId id="288" r:id="rId20"/>
    <p:sldId id="289" r:id="rId21"/>
    <p:sldId id="29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5143"/>
  </p:normalViewPr>
  <p:slideViewPr>
    <p:cSldViewPr snapToGrid="0" snapToObjects="1">
      <p:cViewPr varScale="1">
        <p:scale>
          <a:sx n="97" d="100"/>
          <a:sy n="97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tiff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know how to work with data, we can get clear conclusions even from loads of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00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Thesis</a:t>
            </a:r>
            <a:r>
              <a:rPr lang="en-US" dirty="0"/>
              <a:t>: perform you own analyses and interpret them</a:t>
            </a:r>
          </a:p>
          <a:p>
            <a:r>
              <a:rPr lang="en-US" b="1" dirty="0"/>
              <a:t>Career</a:t>
            </a:r>
            <a:r>
              <a:rPr lang="en-US" dirty="0"/>
              <a:t>: communicate with, work with, and understand statisticians</a:t>
            </a:r>
            <a:r>
              <a:rPr lang="en-US" baseline="0" dirty="0"/>
              <a:t> and data scientists that you will be working with (they are everywhere</a:t>
            </a:r>
            <a:r>
              <a:rPr lang="mr-IN" baseline="0" dirty="0"/>
              <a:t>…</a:t>
            </a:r>
            <a:r>
              <a:rPr lang="en-US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AC963-4835-3D4E-A19F-6630AA11B78D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94B7-0E01-104B-BA4E-69A111872F72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DE74C-1DBD-2249-9E04-4C38F45A6A12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1F8E6-022C-0E40-B6B8-367BF4043793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5BFFF-0961-544E-A0B4-0C4EC83F3AA1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FF96-7DDB-0042-A4DF-34C29E374098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48F1-CA4D-1940-BF91-EEEAB3C77F2C}" type="datetime1">
              <a:rPr lang="en-US" smtClean="0"/>
              <a:t>12/9/19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E021-8738-9E4D-8AF8-596092D0536B}" type="datetime1">
              <a:rPr lang="en-US" smtClean="0"/>
              <a:t>12/9/19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83A1-B703-C343-8A0A-0C25EB776D8E}" type="datetime1">
              <a:rPr lang="en-US" smtClean="0"/>
              <a:t>12/9/19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CBC88-99CE-474D-9184-1B6AF27803E7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201FA-97A8-F949-9181-A6377E645A37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ECBFF-EE15-A740-B2F8-18CB5FD0C4A0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C3DbrYx-SN4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quote.org/wiki/Sherlock_Holmes" TargetMode="External"/><Relationship Id="rId2" Type="http://schemas.openxmlformats.org/officeDocument/2006/relationships/hyperlink" Target="https://www.deming.org/theman/over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.wikipedia.org/wiki/Daniel_Keys_Mora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</a:t>
            </a:r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6050</a:t>
            </a:r>
          </a:p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1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586" y="218168"/>
            <a:ext cx="5006546" cy="1325563"/>
          </a:xfrm>
        </p:spPr>
        <p:txBody>
          <a:bodyPr/>
          <a:lstStyle/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94" y="1543731"/>
            <a:ext cx="8501491" cy="516731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98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586" y="218168"/>
            <a:ext cx="5006546" cy="1325563"/>
          </a:xfrm>
        </p:spPr>
        <p:txBody>
          <a:bodyPr/>
          <a:lstStyle/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94" y="1543731"/>
            <a:ext cx="8501491" cy="516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971674" y="1971186"/>
            <a:ext cx="10608129" cy="4531932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Free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Based on </a:t>
            </a:r>
            <a:r>
              <a:rPr lang="en-US" sz="36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Spreadsheets</a:t>
            </a: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(like Excel or Google Sheets)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Similar to SPSS </a:t>
            </a: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(simpler, fewer abilities)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Point-and-click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Data and analyses saved together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47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Tell us about yourself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19919"/>
            <a:ext cx="10515600" cy="1210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100"/>
              </a:spcAft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docs.google.com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/spreadsheets/d/1JaggNgUtkdzQ9T-FTNDsvf0D6DRM1psMJZvcKuYSaxI/</a:t>
            </a: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edit?usp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=sharing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8192" y="2956105"/>
            <a:ext cx="9615616" cy="329998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first_name</a:t>
            </a:r>
            <a:r>
              <a:rPr lang="en-US" sz="28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your first name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degree: the degree you’re pursuing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grow_up</a:t>
            </a:r>
            <a:r>
              <a:rPr lang="en-US" sz="2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 what you want to do when you grow up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hobby: one of your hobbies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where_from</a:t>
            </a:r>
            <a:r>
              <a:rPr lang="en-US" sz="2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: where are you from?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would_rather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: fly or money?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amount_netflix</a:t>
            </a: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: how much time per week spent watching Netflix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rating_office</a:t>
            </a:r>
            <a:r>
              <a:rPr lang="en-US" sz="28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rating 0-10 of The Office (US)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5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Tell us about yourself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19919"/>
            <a:ext cx="10515600" cy="1210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100"/>
              </a:spcAft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docs.google.com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/spreadsheets/d/1JaggNgUtkdzQ9T-FTNDsvf0D6DRM1psMJZvcKuYSaxI/</a:t>
            </a: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edit?usp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=sharing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8192" y="2956105"/>
            <a:ext cx="9615616" cy="329998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first_name</a:t>
            </a:r>
            <a:r>
              <a:rPr lang="en-US" sz="28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your first name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degree: the degree you’re pursuing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grow_up</a:t>
            </a:r>
            <a:r>
              <a:rPr lang="en-US" sz="28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 what you want to do when you grow up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hobby: one of your hobbies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where_from</a:t>
            </a:r>
            <a:r>
              <a:rPr lang="en-US" sz="28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: where are you from?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would_rather</a:t>
            </a: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: fly or money?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amount_netflix</a:t>
            </a: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: how much time per week spent watching Netflix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rating_office</a:t>
            </a:r>
            <a:r>
              <a:rPr lang="en-US" sz="28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rating 0-10 of The Office (US)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EC3ECD5-ADCB-F540-8D10-86B3730D00F6}"/>
              </a:ext>
            </a:extLst>
          </p:cNvPr>
          <p:cNvSpPr txBox="1">
            <a:spLocks/>
          </p:cNvSpPr>
          <p:nvPr/>
        </p:nvSpPr>
        <p:spPr>
          <a:xfrm>
            <a:off x="838200" y="2498271"/>
            <a:ext cx="10515600" cy="2385309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We will practice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Jamovi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next week using this data</a:t>
            </a:r>
          </a:p>
        </p:txBody>
      </p:sp>
    </p:spTree>
    <p:extLst>
      <p:ext uri="{BB962C8B-B14F-4D97-AF65-F5344CB8AC3E}">
        <p14:creationId xmlns:p14="http://schemas.microsoft.com/office/powerpoint/2010/main" val="356008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Data and spreadsheets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2500552"/>
            <a:ext cx="10515600" cy="25449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Get used to working with </a:t>
            </a:r>
            <a:r>
              <a:rPr lang="en-US" sz="48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spreadsheets</a:t>
            </a: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Excel, Google Sheets, Numbers,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71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Good data practices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428069"/>
            <a:ext cx="10515600" cy="5110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Save a </a:t>
            </a:r>
            <a:r>
              <a:rPr lang="en-US" sz="3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master data file 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that does not change after you have cleaned up the file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Do NOT save </a:t>
            </a:r>
            <a:r>
              <a:rPr lang="en-US" sz="3600" b="1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subsetted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data files (e.g., removed all ages &lt; 20)</a:t>
            </a:r>
          </a:p>
          <a:p>
            <a:pPr marL="1028700" lvl="1" indent="-571500">
              <a:spcAft>
                <a:spcPts val="200"/>
              </a:spcAft>
              <a:buFont typeface="Arial" charset="0"/>
              <a:buChar char="•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Instead </a:t>
            </a: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save the analyses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Save the master file on </a:t>
            </a:r>
            <a:r>
              <a:rPr lang="en-US" sz="36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multiple devices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(flash drive, cloud, computer)</a:t>
            </a:r>
          </a:p>
        </p:txBody>
      </p:sp>
      <p:sp>
        <p:nvSpPr>
          <p:cNvPr id="4" name="Rectangle 3"/>
          <p:cNvSpPr/>
          <p:nvPr/>
        </p:nvSpPr>
        <p:spPr>
          <a:xfrm>
            <a:off x="377565" y="630905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Broman et al. (2017)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88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Good data practices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67543"/>
            <a:ext cx="10515600" cy="5110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Double check </a:t>
            </a:r>
            <a:r>
              <a:rPr lang="en-US" sz="40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your work </a:t>
            </a:r>
          </a:p>
          <a:p>
            <a:pPr marL="1028700" lvl="1" indent="-571500">
              <a:spcAft>
                <a:spcPts val="200"/>
              </a:spcAft>
              <a:buFont typeface="Arial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Re-run the same analyses after closing down the file and software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40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Keep track </a:t>
            </a:r>
            <a:r>
              <a:rPr lang="en-US" sz="40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of all your data and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7565" y="630905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Broman et al. (2017)</a:t>
            </a:r>
          </a:p>
        </p:txBody>
      </p:sp>
    </p:spTree>
    <p:extLst>
      <p:ext uri="{BB962C8B-B14F-4D97-AF65-F5344CB8AC3E}">
        <p14:creationId xmlns:p14="http://schemas.microsoft.com/office/powerpoint/2010/main" val="866913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12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642" y="1698171"/>
            <a:ext cx="9089571" cy="193899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 is where the values of the variable can be a wide, continuous range</a:t>
            </a:r>
            <a:endParaRPr lang="en-US" sz="4000" dirty="0">
              <a:solidFill>
                <a:schemeClr val="accent6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5470071" y="3277987"/>
            <a:ext cx="457200" cy="485749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54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2667000" y="1698171"/>
            <a:ext cx="9089571" cy="193899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en-US" sz="40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 is where the values of the variable can only be a few, predefined values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9927771" y="3517753"/>
            <a:ext cx="27215" cy="27147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8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Welcome</a:t>
            </a:r>
            <a:endParaRPr lang="en-US" sz="16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53761" y="3408276"/>
            <a:ext cx="10515600" cy="2560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What is </a:t>
            </a:r>
            <a:r>
              <a:rPr lang="en-US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quantitative research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? </a:t>
            </a:r>
          </a:p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How does </a:t>
            </a:r>
            <a:r>
              <a:rPr lang="en-US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inform our world? </a:t>
            </a:r>
          </a:p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How are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 analyzed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?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4" y="27544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  <a:endParaRPr lang="en-US" sz="88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37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Next week:</a:t>
            </a:r>
            <a:endParaRPr lang="en-US" sz="88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65411" y="2404885"/>
            <a:ext cx="1082584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Working with Data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Overview of Statistics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Intro to Statistical Terminology</a:t>
            </a:r>
            <a:endParaRPr lang="en-US" sz="4800" dirty="0">
              <a:solidFill>
                <a:schemeClr val="accent3"/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sz="4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Intro to </a:t>
            </a:r>
            <a:r>
              <a:rPr lang="en-US" sz="4800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sz="48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2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84570" y="3064476"/>
            <a:ext cx="4822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6"/>
                </a:solidFill>
                <a:hlinkClick r:id="rId2"/>
              </a:rPr>
              <a:t>Tesla Autopilot</a:t>
            </a:r>
            <a:endParaRPr lang="en-US" sz="6000" dirty="0">
              <a:solidFill>
                <a:schemeClr val="accent6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1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061" y="1496553"/>
            <a:ext cx="9323878" cy="524934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7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57261" y="3150972"/>
            <a:ext cx="7877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hlinkClick r:id="" action="ppaction://noaction"/>
              </a:rPr>
              <a:t>Health Care Policy and Cost</a:t>
            </a:r>
            <a:endParaRPr lang="en-US" sz="5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2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Data are/is Cool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2352071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0" i="0" dirty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</a:rPr>
              <a:t>“In God we trust. All others must bring data.”</a:t>
            </a:r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algn="ctr"/>
            <a:r>
              <a:rPr lang="en-US" sz="1600" b="0" i="0" u="none" strike="noStrike" dirty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  <a:hlinkClick r:id="rId2"/>
              </a:rPr>
              <a:t>W. Edwards Deming</a:t>
            </a:r>
            <a:endParaRPr lang="en-US" sz="16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8200" y="3703078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“It is a capital mistake to theorize before one has data.”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3"/>
              </a:rPr>
              <a:t>Sherlock Holmes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“A Study in Scarlett” (Arthur Conan Doyle).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5054085"/>
            <a:ext cx="10515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“You can have data without information, but you cannot have information without data.”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4"/>
              </a:rPr>
              <a:t>Daniel Keys Moran</a:t>
            </a:r>
            <a:endParaRPr lang="en-US" sz="11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6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Purpose of this course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3937829"/>
            <a:ext cx="4833551" cy="2089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200"/>
              </a:spcAft>
            </a:pPr>
            <a:r>
              <a:rPr lang="en-US" sz="40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Prepare you for: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thesis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career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753" y="812800"/>
            <a:ext cx="3860721" cy="502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 trans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5817" y="3363970"/>
            <a:ext cx="4316004" cy="323747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6" name="Rectangle 5"/>
          <p:cNvSpPr/>
          <p:nvPr/>
        </p:nvSpPr>
        <p:spPr>
          <a:xfrm>
            <a:off x="838200" y="1985971"/>
            <a:ext cx="1085227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Develop quantitative </a:t>
            </a:r>
            <a:r>
              <a:rPr lang="en-US" sz="440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understanding and skills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What is expected of you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90687"/>
            <a:ext cx="10515600" cy="48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Attend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participate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in class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Prepare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for class (readings before class)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Professional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correspondence with colleagues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assignments to learn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Ask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questions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Communicate</a:t>
            </a:r>
            <a:r>
              <a:rPr lang="en-US" sz="3600" dirty="0">
                <a:latin typeface="Consolas" charset="0"/>
                <a:ea typeface="Consolas" charset="0"/>
                <a:cs typeface="Consolas" charset="0"/>
              </a:rPr>
              <a:t> with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Syllabus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72084D-E998-0445-B527-961A84114813}"/>
              </a:ext>
            </a:extLst>
          </p:cNvPr>
          <p:cNvSpPr txBox="1"/>
          <p:nvPr/>
        </p:nvSpPr>
        <p:spPr>
          <a:xfrm>
            <a:off x="1347537" y="3104147"/>
            <a:ext cx="9555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https://tysonbarrett.com/syllabus/</a:t>
            </a:r>
            <a:r>
              <a:rPr lang="en-US" sz="3600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asa</a:t>
            </a:r>
            <a:endParaRPr lang="en-US" sz="3600" b="1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318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787</Words>
  <Application>Microsoft Macintosh PowerPoint</Application>
  <PresentationFormat>Widescreen</PresentationFormat>
  <Paragraphs>129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Office Theme</vt:lpstr>
      <vt:lpstr>Applied Statistical Analysis</vt:lpstr>
      <vt:lpstr>Welcome</vt:lpstr>
      <vt:lpstr>Data, Data, Data, Data, Data, ...</vt:lpstr>
      <vt:lpstr>Data, Data, Data, Data, Data, ...</vt:lpstr>
      <vt:lpstr>Data, Data, Data, Data, Data, ...</vt:lpstr>
      <vt:lpstr>Data are/is Cool</vt:lpstr>
      <vt:lpstr>Purpose of this course</vt:lpstr>
      <vt:lpstr>What is expected of you</vt:lpstr>
      <vt:lpstr>Syllabus</vt:lpstr>
      <vt:lpstr>Jamovi</vt:lpstr>
      <vt:lpstr>Jamovi</vt:lpstr>
      <vt:lpstr>Tell us about yourself</vt:lpstr>
      <vt:lpstr>Tell us about yourself</vt:lpstr>
      <vt:lpstr>Data and spreadsheets</vt:lpstr>
      <vt:lpstr>Good data practices</vt:lpstr>
      <vt:lpstr>Good data practices</vt:lpstr>
      <vt:lpstr>Assignments require your own data</vt:lpstr>
      <vt:lpstr>Assignments require your own data</vt:lpstr>
      <vt:lpstr>Assignments require your own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52</cp:revision>
  <dcterms:created xsi:type="dcterms:W3CDTF">2017-12-29T23:46:42Z</dcterms:created>
  <dcterms:modified xsi:type="dcterms:W3CDTF">2019-12-09T22:00:09Z</dcterms:modified>
</cp:coreProperties>
</file>

<file path=docProps/thumbnail.jpeg>
</file>